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4162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D9AB6-A0B9-4678-BCB7-C436004DDB8C}" type="datetimeFigureOut">
              <a:rPr lang="lv-LV" smtClean="0"/>
              <a:t>29.04.2020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2B34A-A49E-446F-B6A5-46543606EED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8248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2B34A-A49E-446F-B6A5-46543606EED0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02305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A98A-9DE0-4F80-A340-BDB7814E60B8}" type="datetimeFigureOut">
              <a:rPr lang="lv-LV" smtClean="0"/>
              <a:t>29.04.2020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9DE5F-8235-4B6B-96FE-7F76116FB11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56930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A98A-9DE0-4F80-A340-BDB7814E60B8}" type="datetimeFigureOut">
              <a:rPr lang="lv-LV" smtClean="0"/>
              <a:t>29.04.2020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9DE5F-8235-4B6B-96FE-7F76116FB11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8412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A98A-9DE0-4F80-A340-BDB7814E60B8}" type="datetimeFigureOut">
              <a:rPr lang="lv-LV" smtClean="0"/>
              <a:t>29.04.2020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9DE5F-8235-4B6B-96FE-7F76116FB11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5246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A98A-9DE0-4F80-A340-BDB7814E60B8}" type="datetimeFigureOut">
              <a:rPr lang="lv-LV" smtClean="0"/>
              <a:t>29.04.2020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9DE5F-8235-4B6B-96FE-7F76116FB11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2325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A98A-9DE0-4F80-A340-BDB7814E60B8}" type="datetimeFigureOut">
              <a:rPr lang="lv-LV" smtClean="0"/>
              <a:t>29.04.2020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9DE5F-8235-4B6B-96FE-7F76116FB11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1340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A98A-9DE0-4F80-A340-BDB7814E60B8}" type="datetimeFigureOut">
              <a:rPr lang="lv-LV" smtClean="0"/>
              <a:t>29.04.2020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9DE5F-8235-4B6B-96FE-7F76116FB11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66856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A98A-9DE0-4F80-A340-BDB7814E60B8}" type="datetimeFigureOut">
              <a:rPr lang="lv-LV" smtClean="0"/>
              <a:t>29.04.2020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9DE5F-8235-4B6B-96FE-7F76116FB11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92378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A98A-9DE0-4F80-A340-BDB7814E60B8}" type="datetimeFigureOut">
              <a:rPr lang="lv-LV" smtClean="0"/>
              <a:t>29.04.2020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9DE5F-8235-4B6B-96FE-7F76116FB11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4473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A98A-9DE0-4F80-A340-BDB7814E60B8}" type="datetimeFigureOut">
              <a:rPr lang="lv-LV" smtClean="0"/>
              <a:t>29.04.2020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9DE5F-8235-4B6B-96FE-7F76116FB11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87332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A98A-9DE0-4F80-A340-BDB7814E60B8}" type="datetimeFigureOut">
              <a:rPr lang="lv-LV" smtClean="0"/>
              <a:t>29.04.2020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9DE5F-8235-4B6B-96FE-7F76116FB11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2538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A98A-9DE0-4F80-A340-BDB7814E60B8}" type="datetimeFigureOut">
              <a:rPr lang="lv-LV" smtClean="0"/>
              <a:t>29.04.2020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9DE5F-8235-4B6B-96FE-7F76116FB11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0232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0A98A-9DE0-4F80-A340-BDB7814E60B8}" type="datetimeFigureOut">
              <a:rPr lang="lv-LV" smtClean="0"/>
              <a:t>29.04.2020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9DE5F-8235-4B6B-96FE-7F76116FB11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7387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D5C24-ED55-47A5-AA8E-76648EBE59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>
                <a:latin typeface="Century Schoolbook" panose="02040604050505020304" pitchFamily="18" charset="0"/>
                <a:cs typeface="Times New Roman" panose="02020603050405020304" pitchFamily="18" charset="0"/>
              </a:rPr>
              <a:t>Virtuālā izstāde </a:t>
            </a:r>
            <a:br>
              <a:rPr lang="lv-LV" dirty="0">
                <a:latin typeface="+mn-lt"/>
                <a:cs typeface="Times New Roman" panose="02020603050405020304" pitchFamily="18" charset="0"/>
              </a:rPr>
            </a:br>
            <a:r>
              <a:rPr lang="lv-LV" dirty="0">
                <a:latin typeface="Bauhaus 93" panose="04030905020B02020C02" pitchFamily="82" charset="0"/>
                <a:cs typeface="Times New Roman" panose="02020603050405020304" pitchFamily="18" charset="0"/>
              </a:rPr>
              <a:t>1990. gada 4. maijs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70C9375D-36AD-4C69-BBD9-1CFED412F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62" y="5431914"/>
            <a:ext cx="1743607" cy="1329043"/>
          </a:xfrm>
          <a:prstGeom prst="rect">
            <a:avLst/>
          </a:prstGeom>
        </p:spPr>
      </p:pic>
      <p:pic>
        <p:nvPicPr>
          <p:cNvPr id="16" name="Picture 15" descr="A picture containing food&#10;&#10;Description automatically generated">
            <a:extLst>
              <a:ext uri="{FF2B5EF4-FFF2-40B4-BE49-F238E27FC236}">
                <a16:creationId xmlns:a16="http://schemas.microsoft.com/office/drawing/2014/main" id="{F73E7F2A-0ACB-4649-88BB-EF1680FA4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1" y="5431915"/>
            <a:ext cx="2607537" cy="1329043"/>
          </a:xfrm>
          <a:prstGeom prst="rect">
            <a:avLst/>
          </a:prstGeom>
        </p:spPr>
      </p:pic>
      <p:pic>
        <p:nvPicPr>
          <p:cNvPr id="17" name="3-09-daugavs-abas-malas">
            <a:hlinkClick r:id="" action="ppaction://media"/>
            <a:extLst>
              <a:ext uri="{FF2B5EF4-FFF2-40B4-BE49-F238E27FC236}">
                <a16:creationId xmlns:a16="http://schemas.microsoft.com/office/drawing/2014/main" id="{B91BE7CD-98D5-4B53-8FEB-3B20A50E7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43908" y="6350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"/>
    </mc:Choice>
    <mc:Fallback xmlns="">
      <p:transition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0" objId="1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newspaper&#10;&#10;Description automatically generated">
            <a:extLst>
              <a:ext uri="{FF2B5EF4-FFF2-40B4-BE49-F238E27FC236}">
                <a16:creationId xmlns:a16="http://schemas.microsoft.com/office/drawing/2014/main" id="{657E1EE7-C86A-4338-8C86-59C701D23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32" y="825286"/>
            <a:ext cx="8345935" cy="5207427"/>
          </a:xfrm>
        </p:spPr>
      </p:pic>
    </p:spTree>
    <p:extLst>
      <p:ext uri="{BB962C8B-B14F-4D97-AF65-F5344CB8AC3E}">
        <p14:creationId xmlns:p14="http://schemas.microsoft.com/office/powerpoint/2010/main" val="3924762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8ED35D5-343C-457A-9127-B63B3B55F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10" y="872331"/>
            <a:ext cx="3633161" cy="5113338"/>
          </a:xfrm>
        </p:spPr>
      </p:pic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C667395-9627-4A47-AF42-3651788ED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0" y="872331"/>
            <a:ext cx="7222590" cy="51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89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DFAAA3-6680-43A8-85F3-54C601F8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r>
              <a:rPr lang="lv-LV" sz="4800" dirty="0">
                <a:latin typeface="Bauhaus 93" panose="04030905020B02020C02" pitchFamily="82" charset="0"/>
              </a:rPr>
              <a:t>Latvijas </a:t>
            </a:r>
            <a:r>
              <a:rPr lang="lv-LV" sz="4800" dirty="0" err="1">
                <a:latin typeface="Bauhaus 93" panose="04030905020B02020C02" pitchFamily="82" charset="0"/>
              </a:rPr>
              <a:t>vesture</a:t>
            </a:r>
            <a:r>
              <a:rPr lang="lv-LV" sz="4800" dirty="0">
                <a:latin typeface="Bauhaus 93" panose="04030905020B02020C02" pitchFamily="82" charset="0"/>
              </a:rPr>
              <a:t> 20. gadsimta beigas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CC781EE-35A3-4FBC-B45F-A7B93FD4F14E}"/>
              </a:ext>
            </a:extLst>
          </p:cNvPr>
          <p:cNvGrpSpPr/>
          <p:nvPr/>
        </p:nvGrpSpPr>
        <p:grpSpPr>
          <a:xfrm>
            <a:off x="3343910" y="3228336"/>
            <a:ext cx="237490" cy="45720"/>
            <a:chOff x="3343910" y="3228336"/>
            <a:chExt cx="237490" cy="457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2801B63-2055-4077-ABD8-F63335338C35}"/>
                </a:ext>
              </a:extLst>
            </p:cNvPr>
            <p:cNvGrpSpPr/>
            <p:nvPr/>
          </p:nvGrpSpPr>
          <p:grpSpPr>
            <a:xfrm>
              <a:off x="3343910" y="3228337"/>
              <a:ext cx="203200" cy="45719"/>
              <a:chOff x="3355340" y="3228339"/>
              <a:chExt cx="203200" cy="45719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D994B6BA-2A2F-4591-866E-B839679199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8200" y="3251200"/>
                <a:ext cx="180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9B31C13-A10B-42CA-9C55-135F9582DC11}"/>
                  </a:ext>
                </a:extLst>
              </p:cNvPr>
              <p:cNvSpPr/>
              <p:nvPr/>
            </p:nvSpPr>
            <p:spPr>
              <a:xfrm flipH="1" flipV="1">
                <a:off x="3355340" y="3228339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246A99-87DF-4EF0-AE93-735F2D6F5B4D}"/>
                </a:ext>
              </a:extLst>
            </p:cNvPr>
            <p:cNvGrpSpPr/>
            <p:nvPr/>
          </p:nvGrpSpPr>
          <p:grpSpPr>
            <a:xfrm rot="10800000">
              <a:off x="3366770" y="3228336"/>
              <a:ext cx="214630" cy="45719"/>
              <a:chOff x="3343910" y="3228341"/>
              <a:chExt cx="214630" cy="45719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336E8E3-0F9F-4DCC-8E51-84D1107174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8200" y="3251200"/>
                <a:ext cx="180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B58A58D-8E60-42E9-A3E9-BDFDD22890E1}"/>
                  </a:ext>
                </a:extLst>
              </p:cNvPr>
              <p:cNvSpPr/>
              <p:nvPr/>
            </p:nvSpPr>
            <p:spPr>
              <a:xfrm flipH="1" flipV="1">
                <a:off x="3343910" y="322834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AB4DCC-5C13-4D4F-919D-324840CFE2D1}"/>
              </a:ext>
            </a:extLst>
          </p:cNvPr>
          <p:cNvGrpSpPr/>
          <p:nvPr/>
        </p:nvGrpSpPr>
        <p:grpSpPr>
          <a:xfrm>
            <a:off x="10085070" y="3228336"/>
            <a:ext cx="237490" cy="45720"/>
            <a:chOff x="3343910" y="3228336"/>
            <a:chExt cx="237490" cy="457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4A745D6-FC8A-4C80-BC18-69E5BA2831A7}"/>
                </a:ext>
              </a:extLst>
            </p:cNvPr>
            <p:cNvGrpSpPr/>
            <p:nvPr/>
          </p:nvGrpSpPr>
          <p:grpSpPr>
            <a:xfrm>
              <a:off x="3343910" y="3228337"/>
              <a:ext cx="203200" cy="45719"/>
              <a:chOff x="3355340" y="3228339"/>
              <a:chExt cx="203200" cy="45719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A232F25-8F10-4060-BD76-E621247B35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8200" y="3251200"/>
                <a:ext cx="180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81D9B1D-E14B-45BF-85E3-062E8EE198F6}"/>
                  </a:ext>
                </a:extLst>
              </p:cNvPr>
              <p:cNvSpPr/>
              <p:nvPr/>
            </p:nvSpPr>
            <p:spPr>
              <a:xfrm flipH="1" flipV="1">
                <a:off x="3355340" y="3228339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D7B5650-C674-48A8-BE1D-896873CBA7E1}"/>
                </a:ext>
              </a:extLst>
            </p:cNvPr>
            <p:cNvGrpSpPr/>
            <p:nvPr/>
          </p:nvGrpSpPr>
          <p:grpSpPr>
            <a:xfrm rot="10800000">
              <a:off x="3366770" y="3228336"/>
              <a:ext cx="214630" cy="45719"/>
              <a:chOff x="3343910" y="3228341"/>
              <a:chExt cx="214630" cy="45719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6E5AAF4-5CDF-471E-91AB-671851095D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8200" y="3251200"/>
                <a:ext cx="180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8567786-EE6A-46B0-A54C-DABE476E2776}"/>
                  </a:ext>
                </a:extLst>
              </p:cNvPr>
              <p:cNvSpPr/>
              <p:nvPr/>
            </p:nvSpPr>
            <p:spPr>
              <a:xfrm flipH="1" flipV="1">
                <a:off x="3343910" y="322834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53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0CD1514A-749D-4C4F-8418-ECFF13154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80" y="305764"/>
            <a:ext cx="4446378" cy="624647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811EA3-2567-4536-87F1-4BD1B68E9044}"/>
              </a:ext>
            </a:extLst>
          </p:cNvPr>
          <p:cNvSpPr txBox="1"/>
          <p:nvPr/>
        </p:nvSpPr>
        <p:spPr>
          <a:xfrm>
            <a:off x="6571989" y="2613391"/>
            <a:ext cx="43465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1990.gada 4.maijs, 1991.gada 21.augusts Latvijas valsts vēsturē. - Rīga: Domas spēks; 4. maija Deklarācijas klubs, [2016]. - 62 lpp.</a:t>
            </a:r>
          </a:p>
        </p:txBody>
      </p:sp>
    </p:spTree>
    <p:extLst>
      <p:ext uri="{BB962C8B-B14F-4D97-AF65-F5344CB8AC3E}">
        <p14:creationId xmlns:p14="http://schemas.microsoft.com/office/powerpoint/2010/main" val="1881084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ns face&#10;&#10;Description automatically generated">
            <a:extLst>
              <a:ext uri="{FF2B5EF4-FFF2-40B4-BE49-F238E27FC236}">
                <a16:creationId xmlns:a16="http://schemas.microsoft.com/office/drawing/2014/main" id="{37C626DB-997D-4106-AA12-E0B11DC1B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6" y="339539"/>
            <a:ext cx="4685179" cy="61789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7AE2D9-345A-4ED0-9054-D0EA1A333B09}"/>
              </a:ext>
            </a:extLst>
          </p:cNvPr>
          <p:cNvSpPr txBox="1"/>
          <p:nvPr/>
        </p:nvSpPr>
        <p:spPr>
          <a:xfrm>
            <a:off x="6117322" y="2937880"/>
            <a:ext cx="5323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Garaspēka zemes atgūšana. - Rīga: Tautas frontes muzejs, 2013. - 229 lpp.</a:t>
            </a:r>
          </a:p>
          <a:p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430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0429F972-2728-4D03-9BC0-F70664131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18" y="224470"/>
            <a:ext cx="4290467" cy="640906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2D2245-26D9-46B8-913A-A8EA1B72AF44}"/>
              </a:ext>
            </a:extLst>
          </p:cNvPr>
          <p:cNvSpPr txBox="1"/>
          <p:nvPr/>
        </p:nvSpPr>
        <p:spPr>
          <a:xfrm>
            <a:off x="6546717" y="2767280"/>
            <a:ext cx="4290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Latvijas valsts atjaunošana, 1986-1993. - Rīga: LU žurnāla "Latvijas Vēsture" fonds, 1998. – 151.-312. lpp.</a:t>
            </a:r>
          </a:p>
        </p:txBody>
      </p:sp>
    </p:spTree>
    <p:extLst>
      <p:ext uri="{BB962C8B-B14F-4D97-AF65-F5344CB8AC3E}">
        <p14:creationId xmlns:p14="http://schemas.microsoft.com/office/powerpoint/2010/main" val="3922377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476B8EC2-C6D5-4C22-BA1D-6BC8CB354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81" y="296907"/>
            <a:ext cx="9563837" cy="6264185"/>
          </a:xfrm>
        </p:spPr>
      </p:pic>
    </p:spTree>
    <p:extLst>
      <p:ext uri="{BB962C8B-B14F-4D97-AF65-F5344CB8AC3E}">
        <p14:creationId xmlns:p14="http://schemas.microsoft.com/office/powerpoint/2010/main" val="2606650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404B3B1-2B3B-4D4E-A6C1-28A929757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29" y="340709"/>
            <a:ext cx="2912535" cy="46048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0DD501C9-707D-4EC5-8A38-16D29760C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31" y="340709"/>
            <a:ext cx="2981605" cy="46048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735E4C6-133C-416D-B43F-923DE0C5A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47" y="340709"/>
            <a:ext cx="2912536" cy="460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F73CD6-C0F6-4207-A25F-B11E539448BB}"/>
              </a:ext>
            </a:extLst>
          </p:cNvPr>
          <p:cNvSpPr txBox="1"/>
          <p:nvPr/>
        </p:nvSpPr>
        <p:spPr>
          <a:xfrm>
            <a:off x="428714" y="5158852"/>
            <a:ext cx="3441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Nevardarbīgā pretošanās: Latvijas neatkarības atgūšanas ceļš, 1945-1991. - Rīga: Latvijas Zinātņu akadēmija; LZA Baltijas stratēģisko pētījumu centrs, 2008. – 225.-564. lpp.</a:t>
            </a:r>
          </a:p>
          <a:p>
            <a:endParaRPr lang="lv-LV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CCF612-E5AC-42B0-8C48-DC15968CF9C7}"/>
              </a:ext>
            </a:extLst>
          </p:cNvPr>
          <p:cNvSpPr txBox="1"/>
          <p:nvPr/>
        </p:nvSpPr>
        <p:spPr>
          <a:xfrm>
            <a:off x="4263003" y="5035742"/>
            <a:ext cx="3674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500" b="1" dirty="0">
                <a:latin typeface="Arial" panose="020B0604020202020204" pitchFamily="34" charset="0"/>
                <a:cs typeface="Arial" panose="020B0604020202020204" pitchFamily="34" charset="0"/>
              </a:rPr>
              <a:t>Nevardarbīgā pretošanās: Latvijas neatkarības atgūšana (1945-1991) dokumentos: 2. sēj. Atmodas laiks (1986.gada jūlijs - 1990.gada maija sākums). - Rīga: Latvijas Zinātņu akadēmijas Baltijas stratēģisko pētījumu centrs, 2015. – 291.-377. lpp.</a:t>
            </a:r>
          </a:p>
          <a:p>
            <a:endParaRPr lang="lv-LV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014E7A-2A84-4256-8AAF-00E41854CC2E}"/>
              </a:ext>
            </a:extLst>
          </p:cNvPr>
          <p:cNvSpPr txBox="1"/>
          <p:nvPr/>
        </p:nvSpPr>
        <p:spPr>
          <a:xfrm>
            <a:off x="8232595" y="4978550"/>
            <a:ext cx="35306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500" b="1" dirty="0">
                <a:latin typeface="Arial" panose="020B0604020202020204" pitchFamily="34" charset="0"/>
                <a:cs typeface="Arial" panose="020B0604020202020204" pitchFamily="34" charset="0"/>
              </a:rPr>
              <a:t>Nevardarbīgā pretošanās: Latvijas neatkarības atgūšana (1945-1991) dokumentos: 3. sēj. Pārejas periods (1990.gada 4.maijs- 1991.gada 21.augusts). - Rīga: Latvijas Zinātņu akadēmijas Baltijas stratēģisko pētījumu centrs, 2015. – 45.-88. lpp.</a:t>
            </a:r>
          </a:p>
          <a:p>
            <a:endParaRPr lang="lv-LV" sz="1500" dirty="0"/>
          </a:p>
        </p:txBody>
      </p:sp>
    </p:spTree>
    <p:extLst>
      <p:ext uri="{BB962C8B-B14F-4D97-AF65-F5344CB8AC3E}">
        <p14:creationId xmlns:p14="http://schemas.microsoft.com/office/powerpoint/2010/main" val="4164281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3BFFE5EB-6AE1-4FC2-9DAD-4F6415D14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94" y="346311"/>
            <a:ext cx="4247017" cy="616537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D29098-54EB-4F03-9FBB-6990B6D38516}"/>
              </a:ext>
            </a:extLst>
          </p:cNvPr>
          <p:cNvSpPr txBox="1"/>
          <p:nvPr/>
        </p:nvSpPr>
        <p:spPr>
          <a:xfrm>
            <a:off x="6096000" y="2628780"/>
            <a:ext cx="533260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Jundzis, Tālavs.  Latvijas valsts atjaunošanas parlamentārais ceļš, 1989-1993. - Rīga: LZA Baltijas stratēģisko pētījumu centrs, 2010. – 81.-83. lpp.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41882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FD195A-09B0-4B67-9E89-056EB3321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55" y="164732"/>
            <a:ext cx="4363211" cy="65285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63F4B3-26D5-4558-AB33-37C87A295595}"/>
              </a:ext>
            </a:extLst>
          </p:cNvPr>
          <p:cNvSpPr txBox="1"/>
          <p:nvPr/>
        </p:nvSpPr>
        <p:spPr>
          <a:xfrm>
            <a:off x="6096000" y="2474892"/>
            <a:ext cx="537164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1990. gada 4. maija Latvijas Neatkarības deklarācija: starptautiskie un iekšpolitiskie aspekti: starptautiskas zinātniskas konferences rakstu krājums. - Rīga: LU Akadēmiskais apgāds, 2011. - 245 lpp.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347742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F0BD326-71AA-4E4B-AD20-8B4E948D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38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6000" dirty="0">
                <a:latin typeface="Bauhaus 93" panose="04030905020B02020C02" pitchFamily="82" charset="0"/>
              </a:rPr>
              <a:t>Toreiz pirms 30 gadiem…</a:t>
            </a:r>
          </a:p>
        </p:txBody>
      </p:sp>
    </p:spTree>
    <p:extLst>
      <p:ext uri="{BB962C8B-B14F-4D97-AF65-F5344CB8AC3E}">
        <p14:creationId xmlns:p14="http://schemas.microsoft.com/office/powerpoint/2010/main" val="36419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top, sign, photo, train&#10;&#10;Description automatically generated">
            <a:extLst>
              <a:ext uri="{FF2B5EF4-FFF2-40B4-BE49-F238E27FC236}">
                <a16:creationId xmlns:a16="http://schemas.microsoft.com/office/drawing/2014/main" id="{2C49CD46-78D9-4020-85D1-0932F0A3B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32" y="240589"/>
            <a:ext cx="4474378" cy="637681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0190D9-56EA-43EF-A24F-EC076EE1C218}"/>
              </a:ext>
            </a:extLst>
          </p:cNvPr>
          <p:cNvSpPr txBox="1"/>
          <p:nvPr/>
        </p:nvSpPr>
        <p:spPr>
          <a:xfrm>
            <a:off x="6096001" y="2628780"/>
            <a:ext cx="527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Latvieši un Latvija: akadēmiskie raksti 4. sēj.: 3. sējums. Atjaunotā Latvijas valsts. – Rīga: Latvijas Zinātņu akadēmija, 2013. – 33.-68. lpp.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47833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front of a crowd&#10;&#10;Description automatically generated">
            <a:extLst>
              <a:ext uri="{FF2B5EF4-FFF2-40B4-BE49-F238E27FC236}">
                <a16:creationId xmlns:a16="http://schemas.microsoft.com/office/drawing/2014/main" id="{D4D7F76F-491D-4A04-BB56-94A3690F7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45" y="157342"/>
            <a:ext cx="9156909" cy="6543316"/>
          </a:xfrm>
        </p:spPr>
      </p:pic>
    </p:spTree>
    <p:extLst>
      <p:ext uri="{BB962C8B-B14F-4D97-AF65-F5344CB8AC3E}">
        <p14:creationId xmlns:p14="http://schemas.microsoft.com/office/powerpoint/2010/main" val="1580260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FA56A1D0-4CFF-4CB1-A9F1-787797B17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8" y="277531"/>
            <a:ext cx="4482577" cy="63029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E7C9D9-40A9-4C58-B5E9-EF90A3F3C3D8}"/>
              </a:ext>
            </a:extLst>
          </p:cNvPr>
          <p:cNvSpPr txBox="1"/>
          <p:nvPr/>
        </p:nvSpPr>
        <p:spPr>
          <a:xfrm>
            <a:off x="6096001" y="2305614"/>
            <a:ext cx="5455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Latvijas valstiskumam 90: Latvijas valsts neatkarība: ideja un realizācija: starptautiska konference 2008, 13.-14.novembris, Rīga. - Rīga: Latvijas vēstures institūta apgāds, 2010. – 341.-346. lpp.</a:t>
            </a:r>
          </a:p>
        </p:txBody>
      </p:sp>
    </p:spTree>
    <p:extLst>
      <p:ext uri="{BB962C8B-B14F-4D97-AF65-F5344CB8AC3E}">
        <p14:creationId xmlns:p14="http://schemas.microsoft.com/office/powerpoint/2010/main" val="587132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2BDDC9E1-D90A-4AEC-9FAF-849E055CC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27" y="291544"/>
            <a:ext cx="4454809" cy="627491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9B2E53-EC1B-409A-83F1-0CA3390C27E0}"/>
              </a:ext>
            </a:extLst>
          </p:cNvPr>
          <p:cNvSpPr txBox="1"/>
          <p:nvPr/>
        </p:nvSpPr>
        <p:spPr>
          <a:xfrm>
            <a:off x="6096000" y="2782668"/>
            <a:ext cx="55278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Neatkarības atgūšana: atmodas laiks dokumentos. - Rīga: Latvijas Valsts arhīvs, 1996. – 70 lpp.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186445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rowd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710F8AB3-DAED-48A5-B184-6A8C65E01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5" y="379207"/>
            <a:ext cx="4251225" cy="609958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3F7EB8-07F3-4782-8860-2BDA1E687A5E}"/>
              </a:ext>
            </a:extLst>
          </p:cNvPr>
          <p:cNvSpPr txBox="1"/>
          <p:nvPr/>
        </p:nvSpPr>
        <p:spPr>
          <a:xfrm>
            <a:off x="6096000" y="2321003"/>
            <a:ext cx="539944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Vietējo padomju loma Latvijas neatkarības atgūšanā: raksti, atmiņas, dokumenti un fotogrāfijas. - Rīga: Latvijas Zinātņu akadēmijas Baltijas Stratēģisko pētījumu centrs, 2015. - 239 lpp.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00167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A27D601A-8E8B-4353-927F-60ECB29AB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53" y="223738"/>
            <a:ext cx="3111832" cy="4679005"/>
          </a:xfrm>
        </p:spPr>
      </p:pic>
      <p:pic>
        <p:nvPicPr>
          <p:cNvPr id="7" name="Picture 6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1471DC9C-B6DB-4E9F-B11C-6C11B78FE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916" y="223738"/>
            <a:ext cx="3111831" cy="4679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936BB8-0E75-46FD-9B43-70E38F8A0564}"/>
              </a:ext>
            </a:extLst>
          </p:cNvPr>
          <p:cNvSpPr txBox="1"/>
          <p:nvPr/>
        </p:nvSpPr>
        <p:spPr>
          <a:xfrm>
            <a:off x="958684" y="4949785"/>
            <a:ext cx="382297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Lapsa,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Lato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Metuzāls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, Sandris, Jančevska, Kristīne. Mūsu vēsture, 1985-2005: 1.sēj. - Rīga: Atēna, 2008. – 494 lpp.</a:t>
            </a:r>
          </a:p>
          <a:p>
            <a:endParaRPr lang="lv-LV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C1878B-EE76-43DB-B5FD-166EFBD6ECC0}"/>
              </a:ext>
            </a:extLst>
          </p:cNvPr>
          <p:cNvSpPr txBox="1"/>
          <p:nvPr/>
        </p:nvSpPr>
        <p:spPr>
          <a:xfrm>
            <a:off x="7293614" y="5134848"/>
            <a:ext cx="4056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Lapsa,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Lato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Metuzāls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, Sandris, Jančevska, Kristīne. Mūsu vēsture, 1985-2005: 2. sēj. - Rīga: Atēna, 2008. – 525 lpp.</a:t>
            </a:r>
          </a:p>
        </p:txBody>
      </p:sp>
    </p:spTree>
    <p:extLst>
      <p:ext uri="{BB962C8B-B14F-4D97-AF65-F5344CB8AC3E}">
        <p14:creationId xmlns:p14="http://schemas.microsoft.com/office/powerpoint/2010/main" val="815579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lock, building, front, train&#10;&#10;Description automatically generated">
            <a:extLst>
              <a:ext uri="{FF2B5EF4-FFF2-40B4-BE49-F238E27FC236}">
                <a16:creationId xmlns:a16="http://schemas.microsoft.com/office/drawing/2014/main" id="{11C3B31A-7358-484E-9060-CAD76642F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1" y="195756"/>
            <a:ext cx="4241654" cy="64664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8A3212-40C0-4E13-8178-D1D1EBA3DC06}"/>
              </a:ext>
            </a:extLst>
          </p:cNvPr>
          <p:cNvSpPr txBox="1"/>
          <p:nvPr/>
        </p:nvSpPr>
        <p:spPr>
          <a:xfrm>
            <a:off x="6096000" y="2013228"/>
            <a:ext cx="532790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Sarežģītais gājums: veltījums Latvijas Republikas neatkarības atjaunošanai =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Complicated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Dedication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Restoration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Independence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Republic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of Latvia /idejas aut., sast. Meldra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Usenko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; Tautas frontes muzejs. - Rīga: Tautas frontes muzejs, 2002. - 224 lpp. - Teksts latv. un angļu val.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225141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book&#10;&#10;Description automatically generated">
            <a:extLst>
              <a:ext uri="{FF2B5EF4-FFF2-40B4-BE49-F238E27FC236}">
                <a16:creationId xmlns:a16="http://schemas.microsoft.com/office/drawing/2014/main" id="{1E22A973-97C4-44EF-93F7-C8F3AC411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4" y="311828"/>
            <a:ext cx="4472701" cy="62343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E2B718-B5DA-48FC-85A5-F3FCF6AB9E14}"/>
              </a:ext>
            </a:extLst>
          </p:cNvPr>
          <p:cNvSpPr txBox="1"/>
          <p:nvPr/>
        </p:nvSpPr>
        <p:spPr>
          <a:xfrm>
            <a:off x="6096000" y="2782668"/>
            <a:ext cx="564650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Ziemiņš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, Modris. Trešā atmoda. - Rīga: Modris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Ziemiņš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, 1998. – 47.-49. lpp.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908202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8E1FBA1C-7031-4014-A476-CC99ACAEB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57" y="218336"/>
            <a:ext cx="4021436" cy="642132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E237A8-4F09-4087-8352-8CAC2583DF1A}"/>
              </a:ext>
            </a:extLst>
          </p:cNvPr>
          <p:cNvSpPr txBox="1"/>
          <p:nvPr/>
        </p:nvSpPr>
        <p:spPr>
          <a:xfrm>
            <a:off x="5551252" y="2613391"/>
            <a:ext cx="54773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Latvijas Tautas fronte: 1988-1991: veltījums Trešajai Atmodai un Latvijas Tautas frontes dibināšanas desmitgadei /Latvijas Inteliģences apvienība. - Rīga: Jāņa sēta, 1998. - 399 lpp.</a:t>
            </a:r>
          </a:p>
        </p:txBody>
      </p:sp>
    </p:spTree>
    <p:extLst>
      <p:ext uri="{BB962C8B-B14F-4D97-AF65-F5344CB8AC3E}">
        <p14:creationId xmlns:p14="http://schemas.microsoft.com/office/powerpoint/2010/main" val="212724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vintage photo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7E5CD13-3573-4EBD-B69B-AD5427E0D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60" y="212086"/>
            <a:ext cx="9146279" cy="6433828"/>
          </a:xfrm>
        </p:spPr>
      </p:pic>
    </p:spTree>
    <p:extLst>
      <p:ext uri="{BB962C8B-B14F-4D97-AF65-F5344CB8AC3E}">
        <p14:creationId xmlns:p14="http://schemas.microsoft.com/office/powerpoint/2010/main" val="2602098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hoto, large, man, standing&#10;&#10;Description automatically generated">
            <a:extLst>
              <a:ext uri="{FF2B5EF4-FFF2-40B4-BE49-F238E27FC236}">
                <a16:creationId xmlns:a16="http://schemas.microsoft.com/office/drawing/2014/main" id="{D704C284-D691-4FD4-AF41-157ABBC507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644" y="269573"/>
            <a:ext cx="4416139" cy="631885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8DD1F8-5472-456E-A88B-D6CEA2F833BC}"/>
              </a:ext>
            </a:extLst>
          </p:cNvPr>
          <p:cNvSpPr txBox="1"/>
          <p:nvPr/>
        </p:nvSpPr>
        <p:spPr>
          <a:xfrm>
            <a:off x="6580218" y="2767280"/>
            <a:ext cx="46770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4.maijs: rakstu, atmiņu un dokumentu krājums par Neatkarības deklarāciju. - Rīga: LU žurnāla "Latvijas Vēsture" fonds, 2000. - 775 lpp.</a:t>
            </a:r>
          </a:p>
        </p:txBody>
      </p:sp>
    </p:spTree>
    <p:extLst>
      <p:ext uri="{BB962C8B-B14F-4D97-AF65-F5344CB8AC3E}">
        <p14:creationId xmlns:p14="http://schemas.microsoft.com/office/powerpoint/2010/main" val="3630851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C0180B9-33B8-4A98-A53B-683970390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11" y="202775"/>
            <a:ext cx="4407776" cy="645244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F4BF50-1F3B-42C9-9708-48F1DDA9AD9C}"/>
              </a:ext>
            </a:extLst>
          </p:cNvPr>
          <p:cNvSpPr txBox="1"/>
          <p:nvPr/>
        </p:nvSpPr>
        <p:spPr>
          <a:xfrm>
            <a:off x="5496129" y="2921167"/>
            <a:ext cx="6142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Klišāns, Valdis. Latvijas valsts stāsts: 20.-21. gadsimts. - Rīga: Zvaigzne ABC, 2018. - 128 lpp.</a:t>
            </a:r>
          </a:p>
          <a:p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285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F7DD5D69-901D-4861-BA7F-67567D666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87" y="283461"/>
            <a:ext cx="4064558" cy="629107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5EEEC-24BB-4E89-961F-D78720AD9A1E}"/>
              </a:ext>
            </a:extLst>
          </p:cNvPr>
          <p:cNvSpPr txBox="1"/>
          <p:nvPr/>
        </p:nvSpPr>
        <p:spPr>
          <a:xfrm>
            <a:off x="6096000" y="3075056"/>
            <a:ext cx="4747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Latvijas vēsture. 20.gadsimts. - Rīga: Jumava, 2005. – 368.-380.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lpp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223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newspaper, building, sign&#10;&#10;Description automatically generated">
            <a:extLst>
              <a:ext uri="{FF2B5EF4-FFF2-40B4-BE49-F238E27FC236}">
                <a16:creationId xmlns:a16="http://schemas.microsoft.com/office/drawing/2014/main" id="{FE9FAAA5-72B6-441C-8208-7DEC1BE1F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57" y="294295"/>
            <a:ext cx="4116686" cy="626940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5CCFFF-A759-4C16-B071-08A6263D7D06}"/>
              </a:ext>
            </a:extLst>
          </p:cNvPr>
          <p:cNvSpPr txBox="1"/>
          <p:nvPr/>
        </p:nvSpPr>
        <p:spPr>
          <a:xfrm>
            <a:off x="6096000" y="2767280"/>
            <a:ext cx="5032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Butulis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, Ilgvars, Zunda, Antonijs. Latvijas vēsture. - Rīga: Jumava, 2010. – 180.-186. lpp.</a:t>
            </a:r>
          </a:p>
          <a:p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755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oy&#10;&#10;Description automatically generated">
            <a:extLst>
              <a:ext uri="{FF2B5EF4-FFF2-40B4-BE49-F238E27FC236}">
                <a16:creationId xmlns:a16="http://schemas.microsoft.com/office/drawing/2014/main" id="{FFC6BDE2-DAE4-418F-AC16-A52B520AB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6" y="393683"/>
            <a:ext cx="5144764" cy="607063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CAB0D2-9B7C-4B32-9BB4-AF3C6A6CAB22}"/>
              </a:ext>
            </a:extLst>
          </p:cNvPr>
          <p:cNvSpPr txBox="1"/>
          <p:nvPr/>
        </p:nvSpPr>
        <p:spPr>
          <a:xfrm>
            <a:off x="6096000" y="2767280"/>
            <a:ext cx="4776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100 notikumi Latvijas vēsturē: cilvēki un procesi 1918-2018. - Rīga: Latvijas Mediji, 2018. – 245 lpp.</a:t>
            </a:r>
          </a:p>
          <a:p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550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8E587A74-A8E0-4BB3-AB42-00EA374ED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8" y="189776"/>
            <a:ext cx="4559907" cy="647844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21D563-2B45-4A24-9D9F-0048C375E88E}"/>
              </a:ext>
            </a:extLst>
          </p:cNvPr>
          <p:cNvSpPr txBox="1"/>
          <p:nvPr/>
        </p:nvSpPr>
        <p:spPr>
          <a:xfrm>
            <a:off x="6096000" y="797509"/>
            <a:ext cx="47568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Latvijas Vēsturnieku komisijas raksti =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Symposium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Commission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Historians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of Latvia: 25. sēj.: Okupācijas režīmi Baltijas valstīs, 1940-1991: Latvijas Vēsturnieku komisijas 2008.gada pētījumi un starptautiskās konferences "Okupācijas režīmi Baltijas valstīs (1940-1990): izpētes rezultāti un problēmas" materiāli, 2008.gada 30.-31.oktobris, Rīga =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Occupation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Regimes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Baltic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1940-1991: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Commission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Historians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of Latvia, 2008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Proceedings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Conference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Occupation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regimes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Baltic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(1940-1990):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", 30-31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2008,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Riga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. – Latvijas Vēsturnieku komisija ; Latvijas Universitātes Latvijas vēstures institūts; Latvijas Universitātes Vēstures un filozofijas fakultāte ; Latvijas Kara muzejs. - Rīga: Latvijas vēstures institūts, 2009. – 434.-452. lpp.</a:t>
            </a:r>
          </a:p>
        </p:txBody>
      </p:sp>
    </p:spTree>
    <p:extLst>
      <p:ext uri="{BB962C8B-B14F-4D97-AF65-F5344CB8AC3E}">
        <p14:creationId xmlns:p14="http://schemas.microsoft.com/office/powerpoint/2010/main" val="126894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plaque&#10;&#10;Description automatically generated">
            <a:extLst>
              <a:ext uri="{FF2B5EF4-FFF2-40B4-BE49-F238E27FC236}">
                <a16:creationId xmlns:a16="http://schemas.microsoft.com/office/drawing/2014/main" id="{1FD704FE-303D-49E7-B79D-B05E51ABF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266" y="350196"/>
            <a:ext cx="3506803" cy="5068111"/>
          </a:xfrm>
        </p:spPr>
      </p:pic>
      <p:pic>
        <p:nvPicPr>
          <p:cNvPr id="7" name="Picture 6" descr="A picture containing suitcase&#10;&#10;Description automatically generated">
            <a:extLst>
              <a:ext uri="{FF2B5EF4-FFF2-40B4-BE49-F238E27FC236}">
                <a16:creationId xmlns:a16="http://schemas.microsoft.com/office/drawing/2014/main" id="{29185A88-7D07-40E5-BCDD-02347F96F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17" y="350196"/>
            <a:ext cx="3561019" cy="50681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DDE86C-6FA5-4063-931D-5E7EB93BCAF8}"/>
              </a:ext>
            </a:extLst>
          </p:cNvPr>
          <p:cNvSpPr txBox="1"/>
          <p:nvPr/>
        </p:nvSpPr>
        <p:spPr>
          <a:xfrm>
            <a:off x="797668" y="5418307"/>
            <a:ext cx="43482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Ulmanis, Guntis. Latvijas Republikas Valsts prezidenta Gunta Ulmaņa runas: 1993-1996. - Rīga: Latvijas Valsts prezidenta kanceleja, 1999. - 409 lpp.</a:t>
            </a:r>
          </a:p>
          <a:p>
            <a:endParaRPr lang="lv-LV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AC3572-7158-40B3-9D2D-1B34A1E29124}"/>
              </a:ext>
            </a:extLst>
          </p:cNvPr>
          <p:cNvSpPr txBox="1"/>
          <p:nvPr/>
        </p:nvSpPr>
        <p:spPr>
          <a:xfrm>
            <a:off x="7711265" y="5449085"/>
            <a:ext cx="35068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Ulmanis, Guntis. Latvijas Republikas Valsts prezidenta Gunta Ulmaņa runas: 1996-1999. - Rīga: Latvijas Valsts prezidenta kanceleja, 1999. - 408 lpp.</a:t>
            </a:r>
          </a:p>
        </p:txBody>
      </p:sp>
    </p:spTree>
    <p:extLst>
      <p:ext uri="{BB962C8B-B14F-4D97-AF65-F5344CB8AC3E}">
        <p14:creationId xmlns:p14="http://schemas.microsoft.com/office/powerpoint/2010/main" val="905090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uilding, text, street, photo&#10;&#10;Description automatically generated">
            <a:extLst>
              <a:ext uri="{FF2B5EF4-FFF2-40B4-BE49-F238E27FC236}">
                <a16:creationId xmlns:a16="http://schemas.microsoft.com/office/drawing/2014/main" id="{1D40F255-7E75-4287-9961-81718B58D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9" y="222831"/>
            <a:ext cx="4466019" cy="64123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DF9D3E-C7B1-4CA9-9F15-65DEF7EC7753}"/>
              </a:ext>
            </a:extLst>
          </p:cNvPr>
          <p:cNvSpPr txBox="1"/>
          <p:nvPr/>
        </p:nvSpPr>
        <p:spPr>
          <a:xfrm>
            <a:off x="6096000" y="2305614"/>
            <a:ext cx="52766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Deksnis, Eduards Bruno, Jundzis, Tālavs.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Restoration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sovereignty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independence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Republic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of Latvia 1986-1994. -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Riga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Latvian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Academy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Baltic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Strategic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, 2015. – 79.-81. lpp.</a:t>
            </a:r>
          </a:p>
          <a:p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289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08D17959-C926-4ED7-B68F-E6B38A847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18" y="415617"/>
            <a:ext cx="3110154" cy="4398845"/>
          </a:xfrm>
        </p:spPr>
      </p:pic>
      <p:pic>
        <p:nvPicPr>
          <p:cNvPr id="7" name="Picture 6" descr="A sign above a store&#10;&#10;Description automatically generated">
            <a:extLst>
              <a:ext uri="{FF2B5EF4-FFF2-40B4-BE49-F238E27FC236}">
                <a16:creationId xmlns:a16="http://schemas.microsoft.com/office/drawing/2014/main" id="{1DA48CC3-F436-4963-9A91-0EE846928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730" y="415617"/>
            <a:ext cx="3110155" cy="43988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2819F7-9C55-4A9B-9BA7-DF6711ACBFF1}"/>
              </a:ext>
            </a:extLst>
          </p:cNvPr>
          <p:cNvSpPr txBox="1"/>
          <p:nvPr/>
        </p:nvSpPr>
        <p:spPr>
          <a:xfrm>
            <a:off x="787940" y="4814462"/>
            <a:ext cx="4659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Apinis, Pēteris. Latvija. Zeme, tauta, valsts. - Rīga: Nacionālais Medicīnas apgāds, [2000]. - 376 lpp.</a:t>
            </a:r>
          </a:p>
          <a:p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079D36-D98B-40B5-ACC8-230243A9F930}"/>
              </a:ext>
            </a:extLst>
          </p:cNvPr>
          <p:cNvSpPr txBox="1"/>
          <p:nvPr/>
        </p:nvSpPr>
        <p:spPr>
          <a:xfrm>
            <a:off x="7069041" y="4814462"/>
            <a:ext cx="42315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Apinis, Pēteris. Latvijai 100: Latvijas valsts simtgadu vēstures brīvs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pārstāsts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vizualizācija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fotogrāfijās un mākslas darbos. - Rīga: Medicīnas apgāds, 2018. – 378.-383. lpp.</a:t>
            </a:r>
          </a:p>
          <a:p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795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flower&#10;&#10;Description automatically generated">
            <a:extLst>
              <a:ext uri="{FF2B5EF4-FFF2-40B4-BE49-F238E27FC236}">
                <a16:creationId xmlns:a16="http://schemas.microsoft.com/office/drawing/2014/main" id="{8F6306B1-3445-4663-B63F-E79665790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403" y="457200"/>
            <a:ext cx="2863438" cy="4241259"/>
          </a:xfr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DAF1E40-F397-40E2-87E5-D2957097F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59" y="457201"/>
            <a:ext cx="2935725" cy="42412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562897-3E21-4659-962B-94A7A7843D7F}"/>
              </a:ext>
            </a:extLst>
          </p:cNvPr>
          <p:cNvSpPr txBox="1"/>
          <p:nvPr/>
        </p:nvSpPr>
        <p:spPr>
          <a:xfrm>
            <a:off x="728431" y="4698459"/>
            <a:ext cx="48031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Taurēns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, Jānis. Latvijas vēstures pamatjautājumi un valsts konstitucionālie principi: mācību līdzeklis Latvijas pilsonības pretendentiem. - Rīga: Naturalizācijas pārvalde, 2010. – 137.-139. lpp.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5CBB5-427F-4964-8C57-2F94CD5F2057}"/>
              </a:ext>
            </a:extLst>
          </p:cNvPr>
          <p:cNvSpPr txBox="1"/>
          <p:nvPr/>
        </p:nvSpPr>
        <p:spPr>
          <a:xfrm>
            <a:off x="7359982" y="4727642"/>
            <a:ext cx="3476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Skangale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, Lilija. Latvijas valsts svētku un atceres dienas: mācību līdzeklis. – Rīga: Zvaigzne ABC, 2000. – 21.-23. lpp.</a:t>
            </a:r>
          </a:p>
          <a:p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624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83FEBE-C394-4CB3-A264-2427D4447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6000" dirty="0">
                <a:latin typeface="Bauhaus 93" panose="04030905020B02020C02" pitchFamily="82" charset="0"/>
              </a:rPr>
              <a:t>To dienu </a:t>
            </a:r>
            <a:r>
              <a:rPr lang="lv-LV" sz="6000" dirty="0" err="1">
                <a:latin typeface="Bauhaus 93" panose="04030905020B02020C02" pitchFamily="82" charset="0"/>
              </a:rPr>
              <a:t>personibas</a:t>
            </a:r>
            <a:endParaRPr lang="lv-LV" sz="6000" dirty="0">
              <a:latin typeface="Bauhaus 93" panose="04030905020B02020C02" pitchFamily="8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2A4C6DE-8B74-4384-AF21-CCC2135CE161}"/>
              </a:ext>
            </a:extLst>
          </p:cNvPr>
          <p:cNvSpPr/>
          <p:nvPr/>
        </p:nvSpPr>
        <p:spPr>
          <a:xfrm>
            <a:off x="8084820" y="3045460"/>
            <a:ext cx="167640" cy="203200"/>
          </a:xfrm>
          <a:prstGeom prst="ellipse">
            <a:avLst/>
          </a:prstGeom>
          <a:solidFill>
            <a:srgbClr val="541620"/>
          </a:solidFill>
          <a:ln>
            <a:solidFill>
              <a:srgbClr val="541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6D191A-5C67-49A0-82F0-7C4584E4C944}"/>
              </a:ext>
            </a:extLst>
          </p:cNvPr>
          <p:cNvGrpSpPr/>
          <p:nvPr/>
        </p:nvGrpSpPr>
        <p:grpSpPr>
          <a:xfrm>
            <a:off x="8049895" y="3202940"/>
            <a:ext cx="237490" cy="45720"/>
            <a:chOff x="3343910" y="3228336"/>
            <a:chExt cx="237490" cy="457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801FAEE-5730-4162-ADE7-DDEDBFB54B3B}"/>
                </a:ext>
              </a:extLst>
            </p:cNvPr>
            <p:cNvGrpSpPr/>
            <p:nvPr/>
          </p:nvGrpSpPr>
          <p:grpSpPr>
            <a:xfrm>
              <a:off x="3343910" y="3228337"/>
              <a:ext cx="203200" cy="45719"/>
              <a:chOff x="3355340" y="3228339"/>
              <a:chExt cx="203200" cy="45719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FAD17B9F-D40D-4D0E-A326-6D245E6DDB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8200" y="3251200"/>
                <a:ext cx="180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B795020-1341-41E1-B590-BB6FC7FEFFDF}"/>
                  </a:ext>
                </a:extLst>
              </p:cNvPr>
              <p:cNvSpPr/>
              <p:nvPr/>
            </p:nvSpPr>
            <p:spPr>
              <a:xfrm flipH="1" flipV="1">
                <a:off x="3355340" y="3228339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9614274-83D7-479C-A98F-26E50F21AB04}"/>
                </a:ext>
              </a:extLst>
            </p:cNvPr>
            <p:cNvGrpSpPr/>
            <p:nvPr/>
          </p:nvGrpSpPr>
          <p:grpSpPr>
            <a:xfrm rot="10800000">
              <a:off x="3366770" y="3228336"/>
              <a:ext cx="214630" cy="45719"/>
              <a:chOff x="3343910" y="3228341"/>
              <a:chExt cx="214630" cy="45719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3D5159BC-72A0-486D-A99F-08B937BB56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8200" y="3251200"/>
                <a:ext cx="180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7AD805F-B8B2-4CA1-8070-E98C50C2647F}"/>
                  </a:ext>
                </a:extLst>
              </p:cNvPr>
              <p:cNvSpPr/>
              <p:nvPr/>
            </p:nvSpPr>
            <p:spPr>
              <a:xfrm flipH="1" flipV="1">
                <a:off x="3343910" y="322834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319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B82CD6CA-6992-4633-A3F6-50094469A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56" y="223421"/>
            <a:ext cx="4629064" cy="641115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49FE70-8DCA-43B9-9EA3-BDDF59389447}"/>
              </a:ext>
            </a:extLst>
          </p:cNvPr>
          <p:cNvSpPr/>
          <p:nvPr/>
        </p:nvSpPr>
        <p:spPr>
          <a:xfrm>
            <a:off x="5472344" y="2921168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ea typeface="Calibri" panose="020F0502020204030204" pitchFamily="34" charset="0"/>
              </a:rPr>
              <a:t>Seleckis, Vilis. Tas bija brīnums, ko mēs paveicām. - Tukums: Vilis Seleckis, 2013. – 158.-165. lpp.</a:t>
            </a:r>
            <a:endParaRPr lang="lv-LV" sz="2000" b="1" dirty="0"/>
          </a:p>
        </p:txBody>
      </p:sp>
    </p:spTree>
    <p:extLst>
      <p:ext uri="{BB962C8B-B14F-4D97-AF65-F5344CB8AC3E}">
        <p14:creationId xmlns:p14="http://schemas.microsoft.com/office/powerpoint/2010/main" val="25268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50824BF7-D542-484F-B072-DB8359327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2" y="422808"/>
            <a:ext cx="4159715" cy="6012383"/>
          </a:xfrm>
        </p:spPr>
      </p:pic>
      <p:pic>
        <p:nvPicPr>
          <p:cNvPr id="7" name="Picture 6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546DC270-E6B0-4192-89BD-7CBA8801C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27" y="2268305"/>
            <a:ext cx="3125165" cy="4166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B5D015-6737-46AD-9994-B00A83596EB1}"/>
              </a:ext>
            </a:extLst>
          </p:cNvPr>
          <p:cNvSpPr txBox="1"/>
          <p:nvPr/>
        </p:nvSpPr>
        <p:spPr>
          <a:xfrm>
            <a:off x="6084972" y="1121662"/>
            <a:ext cx="5451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Īvāns, Dainis. Gadījuma karakalps. - Rīga: Vieda, 1995. – 380 lpp.</a:t>
            </a:r>
          </a:p>
        </p:txBody>
      </p:sp>
    </p:spTree>
    <p:extLst>
      <p:ext uri="{BB962C8B-B14F-4D97-AF65-F5344CB8AC3E}">
        <p14:creationId xmlns:p14="http://schemas.microsoft.com/office/powerpoint/2010/main" val="1807497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38D9EC4-80AB-4C0E-801B-E8C422F79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3" y="1253330"/>
            <a:ext cx="6152095" cy="4351338"/>
          </a:xfrm>
        </p:spPr>
      </p:pic>
      <p:pic>
        <p:nvPicPr>
          <p:cNvPr id="7" name="Picture 6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EE1A35E9-538B-4B52-8190-01C8751F4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395" y="390645"/>
            <a:ext cx="4557532" cy="607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14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2C65D21E-17C2-429B-973B-08B371BF9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63" y="328793"/>
            <a:ext cx="3946740" cy="6200413"/>
          </a:xfrm>
        </p:spPr>
      </p:pic>
      <p:pic>
        <p:nvPicPr>
          <p:cNvPr id="9" name="Picture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C290D29-EC31-4BE0-9687-B74264390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446" y="1421728"/>
            <a:ext cx="2928369" cy="52182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D11228-0597-4668-B9FA-5FD3B00E555A}"/>
              </a:ext>
            </a:extLst>
          </p:cNvPr>
          <p:cNvSpPr txBox="1"/>
          <p:nvPr/>
        </p:nvSpPr>
        <p:spPr>
          <a:xfrm>
            <a:off x="6224902" y="713842"/>
            <a:ext cx="5185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Utena, Inga. Cilvēks Godmanis. - Rīga: Jāņa sēta, 1997. – 204 lpp.</a:t>
            </a:r>
          </a:p>
        </p:txBody>
      </p:sp>
    </p:spTree>
    <p:extLst>
      <p:ext uri="{BB962C8B-B14F-4D97-AF65-F5344CB8AC3E}">
        <p14:creationId xmlns:p14="http://schemas.microsoft.com/office/powerpoint/2010/main" val="490114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newspaper&#10;&#10;Description automatically generated">
            <a:extLst>
              <a:ext uri="{FF2B5EF4-FFF2-40B4-BE49-F238E27FC236}">
                <a16:creationId xmlns:a16="http://schemas.microsoft.com/office/drawing/2014/main" id="{DB126D05-D02A-4BFB-BDB3-5849C69AC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4" y="190218"/>
            <a:ext cx="4265908" cy="6302808"/>
          </a:xfrm>
        </p:spPr>
      </p:pic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133CF62A-2064-4B25-9073-A56AE61CD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79" y="2053707"/>
            <a:ext cx="5831813" cy="44393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FE8F57-9F87-4EB2-BD13-9BD265D7B2DA}"/>
              </a:ext>
            </a:extLst>
          </p:cNvPr>
          <p:cNvSpPr txBox="1"/>
          <p:nvPr/>
        </p:nvSpPr>
        <p:spPr>
          <a:xfrm>
            <a:off x="5359079" y="747482"/>
            <a:ext cx="5831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Vulfsons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Mavriks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. Kārtis uz galda! - Rīga: Liesma, 1997. – 128.-133. lpp.</a:t>
            </a:r>
          </a:p>
        </p:txBody>
      </p:sp>
    </p:spTree>
    <p:extLst>
      <p:ext uri="{BB962C8B-B14F-4D97-AF65-F5344CB8AC3E}">
        <p14:creationId xmlns:p14="http://schemas.microsoft.com/office/powerpoint/2010/main" val="946787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ageCurlDouble"/>
      </p:transition>
    </mc:Choice>
    <mc:Fallback xmlns="">
      <p:transition spd="slow" advTm="10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earing a suit and tie reading a book&#10;&#10;Description automatically generated">
            <a:extLst>
              <a:ext uri="{FF2B5EF4-FFF2-40B4-BE49-F238E27FC236}">
                <a16:creationId xmlns:a16="http://schemas.microsoft.com/office/drawing/2014/main" id="{987E90C9-AE44-43C5-BF17-98FE228F2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70" y="639928"/>
            <a:ext cx="3313317" cy="4730726"/>
          </a:xfrm>
        </p:spPr>
      </p:pic>
      <p:pic>
        <p:nvPicPr>
          <p:cNvPr id="7" name="Picture 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5E71FDFC-F824-4E0D-A2B8-BD7793403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70" y="639928"/>
            <a:ext cx="3139862" cy="47307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AF2A5-179F-4EAC-8998-B8F35557DE82}"/>
              </a:ext>
            </a:extLst>
          </p:cNvPr>
          <p:cNvSpPr txBox="1"/>
          <p:nvPr/>
        </p:nvSpPr>
        <p:spPr>
          <a:xfrm>
            <a:off x="1423686" y="5382228"/>
            <a:ext cx="375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Zemrībo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, Gvido, Guļevska,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Lia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. Darbs dara cilvēku. - Rīga: Jumava, 2015. – 159.-163. lpp.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259506-B978-41C9-920F-99753C40646C}"/>
              </a:ext>
            </a:extLst>
          </p:cNvPr>
          <p:cNvSpPr txBox="1"/>
          <p:nvPr/>
        </p:nvSpPr>
        <p:spPr>
          <a:xfrm>
            <a:off x="7454570" y="5402464"/>
            <a:ext cx="33133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Andrejevs, Georgs. Man dāvātais laiks. - Rīga: Zvaigzne ABC, 2018. – 247.-252. lpp.</a:t>
            </a:r>
          </a:p>
          <a:p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858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lose up of a sign&#10;&#10;Description automatically generated">
            <a:extLst>
              <a:ext uri="{FF2B5EF4-FFF2-40B4-BE49-F238E27FC236}">
                <a16:creationId xmlns:a16="http://schemas.microsoft.com/office/drawing/2014/main" id="{58E00853-0ED6-4696-AB9E-183403B94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8" y="301675"/>
            <a:ext cx="4643664" cy="628598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156F4B-A48E-48FB-B796-8882A175F0B4}"/>
              </a:ext>
            </a:extLst>
          </p:cNvPr>
          <p:cNvSpPr txBox="1"/>
          <p:nvPr/>
        </p:nvSpPr>
        <p:spPr>
          <a:xfrm>
            <a:off x="6096000" y="2629060"/>
            <a:ext cx="5646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Levits, Egils.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Valstsgriba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: idejas un domas Latvijai, 1985-2018. - Rīga: Latvijas Vēstnesis, 2019. – 104.-131. lpp.</a:t>
            </a:r>
          </a:p>
          <a:p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105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book, photo, black&#10;&#10;Description automatically generated">
            <a:extLst>
              <a:ext uri="{FF2B5EF4-FFF2-40B4-BE49-F238E27FC236}">
                <a16:creationId xmlns:a16="http://schemas.microsoft.com/office/drawing/2014/main" id="{1F4FF615-9535-492C-8F3B-E99CB24AB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5" y="271963"/>
            <a:ext cx="5831037" cy="6517042"/>
          </a:xfrm>
        </p:spPr>
      </p:pic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96C81737-B6B5-4DF0-A141-C3AFE0006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1216"/>
            <a:ext cx="2957332" cy="3247784"/>
          </a:xfrm>
          <a:prstGeom prst="rect">
            <a:avLst/>
          </a:prstGeom>
        </p:spPr>
      </p:pic>
      <p:pic>
        <p:nvPicPr>
          <p:cNvPr id="9" name="Picture 8" descr="A close up of a newspaper&#10;&#10;Description automatically generated">
            <a:extLst>
              <a:ext uri="{FF2B5EF4-FFF2-40B4-BE49-F238E27FC236}">
                <a16:creationId xmlns:a16="http://schemas.microsoft.com/office/drawing/2014/main" id="{5C0B5C25-E0A4-4DE7-A5D9-0D4715B98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326" y="3530484"/>
            <a:ext cx="3007981" cy="324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00">
        <p15:prstTrans prst="pageCurlDouble"/>
      </p:transition>
    </mc:Choice>
    <mc:Fallback xmlns="">
      <p:transition spd="slow" advTm="7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newspaper&#10;&#10;Description automatically generated">
            <a:extLst>
              <a:ext uri="{FF2B5EF4-FFF2-40B4-BE49-F238E27FC236}">
                <a16:creationId xmlns:a16="http://schemas.microsoft.com/office/drawing/2014/main" id="{44DC5E87-68B0-4FD7-820A-7FF3204AF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29" y="64651"/>
            <a:ext cx="7527403" cy="6728697"/>
          </a:xfrm>
        </p:spPr>
      </p:pic>
    </p:spTree>
    <p:extLst>
      <p:ext uri="{BB962C8B-B14F-4D97-AF65-F5344CB8AC3E}">
        <p14:creationId xmlns:p14="http://schemas.microsoft.com/office/powerpoint/2010/main" val="4148474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pageCurlDouble"/>
      </p:transition>
    </mc:Choice>
    <mc:Fallback xmlns="">
      <p:transition spd="slow" advTm="20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newspaper&#10;&#10;Description automatically generated">
            <a:extLst>
              <a:ext uri="{FF2B5EF4-FFF2-40B4-BE49-F238E27FC236}">
                <a16:creationId xmlns:a16="http://schemas.microsoft.com/office/drawing/2014/main" id="{605658FD-288D-4AD0-AEEB-4BBEB8187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647" y="43937"/>
            <a:ext cx="5514706" cy="6770125"/>
          </a:xfrm>
        </p:spPr>
      </p:pic>
    </p:spTree>
    <p:extLst>
      <p:ext uri="{BB962C8B-B14F-4D97-AF65-F5344CB8AC3E}">
        <p14:creationId xmlns:p14="http://schemas.microsoft.com/office/powerpoint/2010/main" val="613937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ageCurlDouble"/>
      </p:transition>
    </mc:Choice>
    <mc:Fallback xmlns="">
      <p:transition spd="slow" advTm="1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newspaper&#10;&#10;Description automatically generated">
            <a:extLst>
              <a:ext uri="{FF2B5EF4-FFF2-40B4-BE49-F238E27FC236}">
                <a16:creationId xmlns:a16="http://schemas.microsoft.com/office/drawing/2014/main" id="{E1788029-92ED-4D54-982D-DC0628986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983" y="16145"/>
            <a:ext cx="2627826" cy="6825709"/>
          </a:xfrm>
        </p:spPr>
      </p:pic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689A8331-64DE-4B0B-9835-73D42C28F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92" y="0"/>
            <a:ext cx="3699387" cy="6858000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D56C6EE-DC87-4398-950E-3DEF8A66F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7" y="-16146"/>
            <a:ext cx="4119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53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pageCurlDouble"/>
      </p:transition>
    </mc:Choice>
    <mc:Fallback xmlns="">
      <p:transition spd="slow" advTm="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newspaper&#10;&#10;Description automatically generated">
            <a:extLst>
              <a:ext uri="{FF2B5EF4-FFF2-40B4-BE49-F238E27FC236}">
                <a16:creationId xmlns:a16="http://schemas.microsoft.com/office/drawing/2014/main" id="{40226385-5F37-4E39-948F-BF9848095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" y="1627033"/>
            <a:ext cx="5674274" cy="3603931"/>
          </a:xfrm>
        </p:spPr>
      </p:pic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C257B688-8676-4E62-B1FE-405868C7F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83996"/>
            <a:ext cx="5895340" cy="269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39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00">
        <p15:prstTrans prst="pageCurlDouble"/>
      </p:transition>
    </mc:Choice>
    <mc:Fallback xmlns="">
      <p:transition spd="slow" advTm="8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newspaper&#10;&#10;Description automatically generated">
            <a:extLst>
              <a:ext uri="{FF2B5EF4-FFF2-40B4-BE49-F238E27FC236}">
                <a16:creationId xmlns:a16="http://schemas.microsoft.com/office/drawing/2014/main" id="{46F9123B-06C2-4D2E-B707-C8503189F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31462" cy="4351338"/>
          </a:xfrm>
        </p:spPr>
      </p:pic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6A26F106-AA8D-4D49-8B08-F6B36BB88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62" y="2513121"/>
            <a:ext cx="3446598" cy="4344879"/>
          </a:xfrm>
          <a:prstGeom prst="rect">
            <a:avLst/>
          </a:prstGeom>
        </p:spPr>
      </p:pic>
      <p:pic>
        <p:nvPicPr>
          <p:cNvPr id="9" name="Picture 8" descr="A close up of a newspaper&#10;&#10;Description automatically generated">
            <a:extLst>
              <a:ext uri="{FF2B5EF4-FFF2-40B4-BE49-F238E27FC236}">
                <a16:creationId xmlns:a16="http://schemas.microsoft.com/office/drawing/2014/main" id="{68B5393B-E341-4D98-B6F5-66BFB3BF5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56" y="29413"/>
            <a:ext cx="3919818" cy="3940023"/>
          </a:xfrm>
          <a:prstGeom prst="rect">
            <a:avLst/>
          </a:prstGeom>
        </p:spPr>
      </p:pic>
      <p:pic>
        <p:nvPicPr>
          <p:cNvPr id="11" name="Picture 10" descr="A close up of a newspaper&#10;&#10;Description automatically generated">
            <a:extLst>
              <a:ext uri="{FF2B5EF4-FFF2-40B4-BE49-F238E27FC236}">
                <a16:creationId xmlns:a16="http://schemas.microsoft.com/office/drawing/2014/main" id="{63D0343C-89E0-43DD-8E06-03B912FA9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562" y="3969436"/>
            <a:ext cx="4183438" cy="288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72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pageCurlDouble"/>
      </p:transition>
    </mc:Choice>
    <mc:Fallback xmlns="">
      <p:transition spd="slow" advTm="20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newspaper&#10;&#10;Description automatically generated">
            <a:extLst>
              <a:ext uri="{FF2B5EF4-FFF2-40B4-BE49-F238E27FC236}">
                <a16:creationId xmlns:a16="http://schemas.microsoft.com/office/drawing/2014/main" id="{30270913-633B-4AEA-A17B-C9340EFE2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65" y="163809"/>
            <a:ext cx="2175479" cy="6530381"/>
          </a:xfrm>
        </p:spPr>
      </p:pic>
      <p:pic>
        <p:nvPicPr>
          <p:cNvPr id="7" name="Picture 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40D0A0E1-4456-4F8E-91CF-FB843F4E9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532" y="549289"/>
            <a:ext cx="8522295" cy="575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5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000">
        <p15:prstTrans prst="pageCurlDouble"/>
      </p:transition>
    </mc:Choice>
    <mc:Fallback xmlns="">
      <p:transition spd="slow" advTm="17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person, outdoor, photo&#10;&#10;Description automatically generated">
            <a:extLst>
              <a:ext uri="{FF2B5EF4-FFF2-40B4-BE49-F238E27FC236}">
                <a16:creationId xmlns:a16="http://schemas.microsoft.com/office/drawing/2014/main" id="{DE029A36-D9DB-4798-9AE8-49DFA5650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9" y="0"/>
            <a:ext cx="8283102" cy="6850127"/>
          </a:xfrm>
        </p:spPr>
      </p:pic>
    </p:spTree>
    <p:extLst>
      <p:ext uri="{BB962C8B-B14F-4D97-AF65-F5344CB8AC3E}">
        <p14:creationId xmlns:p14="http://schemas.microsoft.com/office/powerpoint/2010/main" val="516222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newspaper&#10;&#10;Description automatically generated">
            <a:extLst>
              <a:ext uri="{FF2B5EF4-FFF2-40B4-BE49-F238E27FC236}">
                <a16:creationId xmlns:a16="http://schemas.microsoft.com/office/drawing/2014/main" id="{F012BD3C-467E-4300-9B5E-7B52FDA18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8067"/>
          </a:xfrm>
        </p:spPr>
      </p:pic>
    </p:spTree>
    <p:extLst>
      <p:ext uri="{BB962C8B-B14F-4D97-AF65-F5344CB8AC3E}">
        <p14:creationId xmlns:p14="http://schemas.microsoft.com/office/powerpoint/2010/main" val="2998940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/>
      </p:transition>
    </mc:Choice>
    <mc:Fallback xmlns="">
      <p:transition spd="slow" advTm="30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newspaper&#10;&#10;Description automatically generated">
            <a:extLst>
              <a:ext uri="{FF2B5EF4-FFF2-40B4-BE49-F238E27FC236}">
                <a16:creationId xmlns:a16="http://schemas.microsoft.com/office/drawing/2014/main" id="{CA391373-2C13-4100-9151-DCD855BAE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818"/>
            <a:ext cx="12192000" cy="606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5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0">
        <p15:prstTrans prst="pageCurlDouble"/>
      </p:transition>
    </mc:Choice>
    <mc:Fallback xmlns="">
      <p:transition spd="slow" advTm="40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50997B5-FBBC-4951-AC5F-F3A9C5175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48" y="55164"/>
            <a:ext cx="4535744" cy="6747669"/>
          </a:xfrm>
        </p:spPr>
      </p:pic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73F84F0-295C-401F-8989-F675E70B3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13" y="55164"/>
            <a:ext cx="4878839" cy="674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28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5000">
        <p15:prstTrans prst="pageCurlDouble"/>
      </p:transition>
    </mc:Choice>
    <mc:Fallback xmlns="">
      <p:transition spd="slow" advTm="4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371586-DB84-47FD-955D-AB8CAC3F5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7" y="90309"/>
            <a:ext cx="4409954" cy="6677382"/>
          </a:xfrm>
          <a:prstGeom prst="rect">
            <a:avLst/>
          </a:prstGeom>
        </p:spPr>
      </p:pic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AE8F828-804B-4B76-B4D5-BFCEF0CEB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92958"/>
            <a:ext cx="4533417" cy="667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50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pageCurlDouble"/>
      </p:transition>
    </mc:Choice>
    <mc:Fallback xmlns="">
      <p:transition spd="slow" advTm="2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newspaper&#10;&#10;Description automatically generated">
            <a:extLst>
              <a:ext uri="{FF2B5EF4-FFF2-40B4-BE49-F238E27FC236}">
                <a16:creationId xmlns:a16="http://schemas.microsoft.com/office/drawing/2014/main" id="{C63884DC-55A4-4B39-B275-94555F443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9" y="246697"/>
            <a:ext cx="4507590" cy="6364605"/>
          </a:xfrm>
        </p:spPr>
      </p:pic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DA9D9172-25A4-4408-8CCC-EF75C4A19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94" y="218841"/>
            <a:ext cx="5089207" cy="63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44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ageCurlDouble"/>
      </p:transition>
    </mc:Choice>
    <mc:Fallback xmlns="">
      <p:transition spd="slow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55C1B98-769C-4E37-A213-5A67E8526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2" y="190337"/>
            <a:ext cx="4334898" cy="6372771"/>
          </a:xfrm>
        </p:spPr>
      </p:pic>
      <p:pic>
        <p:nvPicPr>
          <p:cNvPr id="7" name="Picture 6" descr="A close up of a newspaper article with black text&#10;&#10;Description automatically generated">
            <a:extLst>
              <a:ext uri="{FF2B5EF4-FFF2-40B4-BE49-F238E27FC236}">
                <a16:creationId xmlns:a16="http://schemas.microsoft.com/office/drawing/2014/main" id="{0D85E05E-7757-47F0-8865-231497308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298582"/>
            <a:ext cx="4334898" cy="626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41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ageCurlDouble"/>
      </p:transition>
    </mc:Choice>
    <mc:Fallback xmlns="">
      <p:transition spd="slow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text&#10;&#10;Description automatically generated">
            <a:extLst>
              <a:ext uri="{FF2B5EF4-FFF2-40B4-BE49-F238E27FC236}">
                <a16:creationId xmlns:a16="http://schemas.microsoft.com/office/drawing/2014/main" id="{DA1220EA-15C8-4785-BFF4-F0B2F4374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2" y="847034"/>
            <a:ext cx="5846548" cy="5163930"/>
          </a:xfr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F76654D-B7DB-4207-8414-E50755FE4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45" y="2253239"/>
            <a:ext cx="5551303" cy="235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4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ageCurlDouble"/>
      </p:transition>
    </mc:Choice>
    <mc:Fallback xmlns="">
      <p:transition spd="slow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1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newspaper, photo, building&#10;&#10;Description automatically generated">
            <a:extLst>
              <a:ext uri="{FF2B5EF4-FFF2-40B4-BE49-F238E27FC236}">
                <a16:creationId xmlns:a16="http://schemas.microsoft.com/office/drawing/2014/main" id="{41137981-478E-4FC6-99FA-344610AB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6" y="1449979"/>
            <a:ext cx="5630464" cy="4381544"/>
          </a:xfrm>
        </p:spPr>
      </p:pic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D0CCEA9E-4CB1-472B-96FC-FBE98DB5D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4845"/>
            <a:ext cx="5762544" cy="461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20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ageCurlDouble"/>
      </p:transition>
    </mc:Choice>
    <mc:Fallback xmlns="">
      <p:transition spd="slow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C00000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</TotalTime>
  <Words>1259</Words>
  <Application>Microsoft Office PowerPoint</Application>
  <PresentationFormat>Platekrāna</PresentationFormat>
  <Paragraphs>42</Paragraphs>
  <Slides>56</Slides>
  <Notes>1</Notes>
  <HiddenSlides>0</HiddenSlides>
  <MMClips>1</MMClips>
  <ScaleCrop>false</ScaleCrop>
  <HeadingPairs>
    <vt:vector size="6" baseType="variant">
      <vt:variant>
        <vt:lpstr>Lietotie fonti</vt:lpstr>
      </vt:variant>
      <vt:variant>
        <vt:i4>5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56</vt:i4>
      </vt:variant>
    </vt:vector>
  </HeadingPairs>
  <TitlesOfParts>
    <vt:vector size="62" baseType="lpstr">
      <vt:lpstr>Arial</vt:lpstr>
      <vt:lpstr>Bauhaus 93</vt:lpstr>
      <vt:lpstr>Calibri</vt:lpstr>
      <vt:lpstr>Calibri Light</vt:lpstr>
      <vt:lpstr>Century Schoolbook</vt:lpstr>
      <vt:lpstr>Office Theme</vt:lpstr>
      <vt:lpstr>Virtuālā izstāde  1990. gada 4. maijs</vt:lpstr>
      <vt:lpstr>Toreiz pirms 30 gadiem…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Latvijas vesture 20. gadsimta beigas 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To dienu personibas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Atis Ruskulis</dc:creator>
  <cp:lastModifiedBy>Aiga Balode</cp:lastModifiedBy>
  <cp:revision>49</cp:revision>
  <dcterms:created xsi:type="dcterms:W3CDTF">2020-04-29T09:10:24Z</dcterms:created>
  <dcterms:modified xsi:type="dcterms:W3CDTF">2020-04-29T18:57:33Z</dcterms:modified>
</cp:coreProperties>
</file>